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82" r:id="rId5"/>
    <p:sldId id="260" r:id="rId6"/>
    <p:sldId id="259" r:id="rId7"/>
    <p:sldId id="261" r:id="rId8"/>
    <p:sldId id="262" r:id="rId9"/>
    <p:sldId id="263" r:id="rId10"/>
    <p:sldId id="264" r:id="rId11"/>
    <p:sldId id="27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95050A-6F92-4569-B04B-4B0CA02865F0}">
          <p14:sldIdLst>
            <p14:sldId id="256"/>
            <p14:sldId id="257"/>
            <p14:sldId id="282"/>
            <p14:sldId id="260"/>
            <p14:sldId id="259"/>
            <p14:sldId id="261"/>
            <p14:sldId id="262"/>
            <p14:sldId id="263"/>
            <p14:sldId id="26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2B2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930" autoAdjust="0"/>
  </p:normalViewPr>
  <p:slideViewPr>
    <p:cSldViewPr>
      <p:cViewPr varScale="1">
        <p:scale>
          <a:sx n="83" d="100"/>
          <a:sy n="83" d="100"/>
        </p:scale>
        <p:origin x="56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AFC6-7519-4A28-848B-C49E7D67F31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96417-FF24-433A-8BA7-DC6DABF0E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96417-FF24-433A-8BA7-DC6DABF0E7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9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914400" y="2125980"/>
            <a:ext cx="10363201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158633"/>
          </a:xfrm>
        </p:spPr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39776-E079-4529-887B-EEB4FD930D54}" type="datetimeFigureOut">
              <a:rPr lang="ru-RU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12192385" cy="6857230"/>
          </a:xfrm>
          <a:custGeom>
            <a:avLst/>
            <a:gdLst/>
            <a:ahLst/>
            <a:cxnLst/>
            <a:rect l="l" t="t" r="r" b="b"/>
            <a:pathLst>
              <a:path w="20104735" h="11308080" extrusionOk="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1"/>
            <a:ext cx="390144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241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g"/><Relationship Id="rId2" Type="http://schemas.openxmlformats.org/officeDocument/2006/relationships/image" Target="../media/image25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6057954" y="2380303"/>
            <a:ext cx="5582661" cy="2885876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>
              <a:lnSpc>
                <a:spcPct val="100000"/>
              </a:lnSpc>
              <a:spcBef>
                <a:spcPts val="64"/>
              </a:spcBef>
              <a:defRPr/>
            </a:pPr>
            <a:r>
              <a:rPr sz="3750" spc="5" dirty="0">
                <a:solidFill>
                  <a:srgbClr val="E84E22"/>
                </a:solidFill>
              </a:rPr>
              <a:t>ФОНД </a:t>
            </a:r>
            <a:r>
              <a:rPr sz="3750" spc="9" dirty="0">
                <a:solidFill>
                  <a:srgbClr val="E84E22"/>
                </a:solidFill>
              </a:rPr>
              <a:t>ПОДДЕРЖКИ </a:t>
            </a:r>
            <a:r>
              <a:rPr sz="3750" spc="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ПРЕДПРИНИМАТЕЛЬСТВА </a:t>
            </a:r>
            <a:r>
              <a:rPr sz="3750" spc="-837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РЕСПУБЛИКИ</a:t>
            </a:r>
            <a:r>
              <a:rPr sz="3750" spc="-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ТАТАРСТАН</a:t>
            </a:r>
            <a:endParaRPr sz="3750" dirty="0"/>
          </a:p>
          <a:p>
            <a:pPr marL="45438" marR="234889">
              <a:lnSpc>
                <a:spcPct val="100000"/>
              </a:lnSpc>
              <a:spcBef>
                <a:spcPts val="285"/>
              </a:spcBef>
              <a:defRPr/>
            </a:pPr>
            <a:r>
              <a:rPr lang="ru-RU" sz="2400" b="0" spc="-9" dirty="0">
                <a:solidFill>
                  <a:srgbClr val="672E17"/>
                </a:solidFill>
              </a:rPr>
              <a:t>Финансовые м</a:t>
            </a:r>
            <a:r>
              <a:rPr sz="2400" b="0" spc="-9" dirty="0" err="1">
                <a:solidFill>
                  <a:srgbClr val="672E17"/>
                </a:solidFill>
              </a:rPr>
              <a:t>еры</a:t>
            </a:r>
            <a:r>
              <a:rPr sz="2400" b="0" spc="-36" dirty="0">
                <a:solidFill>
                  <a:srgbClr val="672E17"/>
                </a:solidFill>
              </a:rPr>
              <a:t> </a:t>
            </a:r>
            <a:r>
              <a:rPr sz="2400" b="0" spc="-11" dirty="0" err="1">
                <a:solidFill>
                  <a:srgbClr val="672E17"/>
                </a:solidFill>
              </a:rPr>
              <a:t>поддержки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18" dirty="0" err="1">
                <a:solidFill>
                  <a:srgbClr val="672E17"/>
                </a:solidFill>
              </a:rPr>
              <a:t>предпринимателей</a:t>
            </a:r>
            <a:r>
              <a:rPr sz="2400" b="0" spc="-55" dirty="0">
                <a:solidFill>
                  <a:srgbClr val="672E17"/>
                </a:solidFill>
              </a:rPr>
              <a:t> </a:t>
            </a:r>
            <a:br>
              <a:rPr lang="ru-RU" sz="2400" b="0" spc="-55" dirty="0">
                <a:solidFill>
                  <a:srgbClr val="672E17"/>
                </a:solidFill>
              </a:rPr>
            </a:br>
            <a:r>
              <a:rPr sz="2400" b="0" spc="-2" dirty="0">
                <a:solidFill>
                  <a:srgbClr val="672E17"/>
                </a:solidFill>
              </a:rPr>
              <a:t>в </a:t>
            </a:r>
            <a:r>
              <a:rPr sz="2400" b="0" spc="-534" dirty="0">
                <a:solidFill>
                  <a:srgbClr val="672E17"/>
                </a:solidFill>
              </a:rPr>
              <a:t> </a:t>
            </a:r>
            <a:r>
              <a:rPr sz="2400" b="0" spc="-5" dirty="0">
                <a:solidFill>
                  <a:srgbClr val="672E17"/>
                </a:solidFill>
              </a:rPr>
              <a:t>202</a:t>
            </a:r>
            <a:r>
              <a:rPr lang="ru-RU" sz="2400" b="0" spc="-5" dirty="0">
                <a:solidFill>
                  <a:srgbClr val="672E17"/>
                </a:solidFill>
              </a:rPr>
              <a:t>3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36" dirty="0" err="1">
                <a:solidFill>
                  <a:srgbClr val="672E17"/>
                </a:solidFill>
              </a:rPr>
              <a:t>году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 bwMode="auto">
          <a:xfrm>
            <a:off x="10383508" y="5920756"/>
            <a:ext cx="1350807" cy="373629"/>
          </a:xfrm>
          <a:prstGeom prst="rect">
            <a:avLst/>
          </a:prstGeom>
        </p:spPr>
        <p:txBody>
          <a:bodyPr vert="horz" wrap="square" lIns="0" tIns="6161" rIns="0" bIns="0" rtlCol="0">
            <a:spAutoFit/>
          </a:bodyPr>
          <a:lstStyle/>
          <a:p>
            <a:pPr marL="7701" marR="3081">
              <a:lnSpc>
                <a:spcPct val="101000"/>
              </a:lnSpc>
              <a:spcBef>
                <a:spcPts val="49"/>
              </a:spcBef>
              <a:defRPr/>
            </a:pP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spc="-76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200" spc="-38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7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spc="-33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 bwMode="auto">
          <a:xfrm>
            <a:off x="7193126" y="5921479"/>
            <a:ext cx="286488" cy="381214"/>
            <a:chOff x="11861291" y="9764958"/>
            <a:chExt cx="472440" cy="628650"/>
          </a:xfrm>
        </p:grpSpPr>
        <p:sp>
          <p:nvSpPr>
            <p:cNvPr id="5" name="object 5"/>
            <p:cNvSpPr/>
            <p:nvPr/>
          </p:nvSpPr>
          <p:spPr bwMode="auto"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 extrusionOk="0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 extrusionOk="0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 extrusionOk="0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 extrusionOk="0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 extrusionOk="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 extrusionOk="0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9" name="object 9"/>
          <p:cNvGrpSpPr/>
          <p:nvPr/>
        </p:nvGrpSpPr>
        <p:grpSpPr bwMode="auto">
          <a:xfrm>
            <a:off x="7576650" y="6015173"/>
            <a:ext cx="1061238" cy="248751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 r:embed="rId2"/>
            <a:stretch/>
          </p:blipFill>
          <p:spPr bwMode="auto"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 bwMode="auto"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 extrusionOk="0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 extrusionOk="0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3" name="object 13"/>
            <p:cNvPicPr/>
            <p:nvPr/>
          </p:nvPicPr>
          <p:blipFill>
            <a:blip r:embed="rId4"/>
            <a:stretch/>
          </p:blipFill>
          <p:spPr bwMode="auto"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 bwMode="auto"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 extrusionOk="0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 extrusionOk="0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 extrusionOk="0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 extrusionOk="0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5" name="object 15"/>
          <p:cNvGrpSpPr/>
          <p:nvPr/>
        </p:nvGrpSpPr>
        <p:grpSpPr bwMode="auto">
          <a:xfrm>
            <a:off x="6695931" y="5924584"/>
            <a:ext cx="197538" cy="366967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 bwMode="auto"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 extrusionOk="0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7" name="object 17"/>
            <p:cNvPicPr/>
            <p:nvPr/>
          </p:nvPicPr>
          <p:blipFill>
            <a:blip r:embed="rId5"/>
            <a:stretch/>
          </p:blipFill>
          <p:spPr bwMode="auto"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 bwMode="auto"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 extrusionOk="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 extrusionOk="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9" name="object 19"/>
          <p:cNvGrpSpPr/>
          <p:nvPr/>
        </p:nvGrpSpPr>
        <p:grpSpPr bwMode="auto">
          <a:xfrm>
            <a:off x="6096154" y="5980979"/>
            <a:ext cx="536009" cy="225648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 r:embed="rId6"/>
            <a:stretch/>
          </p:blipFill>
          <p:spPr bwMode="auto"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/>
            <a:stretch/>
          </p:blipFill>
          <p:spPr bwMode="auto"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/>
            <a:stretch/>
          </p:blipFill>
          <p:spPr bwMode="auto"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/>
            <a:stretch/>
          </p:blipFill>
          <p:spPr bwMode="auto"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/>
            <a:stretch/>
          </p:blipFill>
          <p:spPr bwMode="auto"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/>
            <a:stretch/>
          </p:blipFill>
          <p:spPr bwMode="auto"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 extrusionOk="0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27" name="object 27"/>
            <p:cNvPicPr/>
            <p:nvPr/>
          </p:nvPicPr>
          <p:blipFill>
            <a:blip r:embed="rId12"/>
            <a:stretch/>
          </p:blipFill>
          <p:spPr bwMode="auto"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/>
            <a:stretch/>
          </p:blipFill>
          <p:spPr bwMode="auto"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4"/>
          <a:stretch/>
        </p:blipFill>
        <p:spPr bwMode="auto">
          <a:xfrm>
            <a:off x="6098927" y="6251750"/>
            <a:ext cx="531221" cy="508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5972961" y="5710718"/>
            <a:ext cx="5995585" cy="1006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427" y="3428431"/>
            <a:ext cx="3237623" cy="3429385"/>
          </a:xfrm>
          <a:custGeom>
            <a:avLst/>
            <a:gdLst/>
            <a:ahLst/>
            <a:cxnLst/>
            <a:rect l="l" t="t" r="r" b="b"/>
            <a:pathLst>
              <a:path w="5339080" h="5655309" extrusionOk="0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427" y="0"/>
            <a:ext cx="3238157" cy="34284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3919536" y="429077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4312535" y="495173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 bwMode="auto">
          <a:xfrm>
            <a:off x="3743865" y="1190361"/>
            <a:ext cx="4328510" cy="736024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>
              <a:spcBef>
                <a:spcPts val="418"/>
              </a:spcBef>
              <a:defRPr/>
            </a:pPr>
            <a:r>
              <a:rPr sz="2400" spc="-2">
                <a:solidFill>
                  <a:srgbClr val="E84E22"/>
                </a:solidFill>
              </a:rPr>
              <a:t>КАК</a:t>
            </a:r>
            <a:r>
              <a:rPr sz="2400" spc="-15">
                <a:solidFill>
                  <a:srgbClr val="E84E22"/>
                </a:solidFill>
              </a:rPr>
              <a:t> </a:t>
            </a:r>
            <a:r>
              <a:rPr sz="2400" spc="-18">
                <a:solidFill>
                  <a:srgbClr val="E84E22"/>
                </a:solidFill>
              </a:rPr>
              <a:t>ПОЛУЧИТЬ</a:t>
            </a:r>
            <a:r>
              <a:rPr sz="2400">
                <a:solidFill>
                  <a:srgbClr val="E84E22"/>
                </a:solidFill>
              </a:rPr>
              <a:t> </a:t>
            </a:r>
            <a:r>
              <a:rPr sz="2400" spc="-15">
                <a:solidFill>
                  <a:srgbClr val="E84E22"/>
                </a:solidFill>
              </a:rPr>
              <a:t>УСЛУГИ</a:t>
            </a:r>
            <a:r>
              <a:rPr sz="2400" spc="-38">
                <a:solidFill>
                  <a:srgbClr val="E84E22"/>
                </a:solidFill>
              </a:rPr>
              <a:t> </a:t>
            </a:r>
            <a:r>
              <a:rPr sz="2400" spc="-2">
                <a:solidFill>
                  <a:srgbClr val="E84E22"/>
                </a:solidFill>
              </a:rPr>
              <a:t>ФОНДА?</a:t>
            </a:r>
            <a:endParaRPr sz="2400"/>
          </a:p>
          <a:p>
            <a:pPr marL="7701">
              <a:spcBef>
                <a:spcPts val="270"/>
              </a:spcBef>
              <a:defRPr/>
            </a:pPr>
            <a:r>
              <a:rPr sz="1800" spc="-21">
                <a:solidFill>
                  <a:srgbClr val="672E17"/>
                </a:solidFill>
              </a:rPr>
              <a:t>ОБРАТИТЬСЯ</a:t>
            </a:r>
            <a:r>
              <a:rPr sz="1800" spc="-18">
                <a:solidFill>
                  <a:srgbClr val="672E17"/>
                </a:solidFill>
              </a:rPr>
              <a:t> </a:t>
            </a:r>
            <a:r>
              <a:rPr sz="1800">
                <a:solidFill>
                  <a:srgbClr val="672E17"/>
                </a:solidFill>
              </a:rPr>
              <a:t>В</a:t>
            </a:r>
            <a:r>
              <a:rPr sz="1800" spc="-27">
                <a:solidFill>
                  <a:srgbClr val="672E17"/>
                </a:solidFill>
              </a:rPr>
              <a:t> </a:t>
            </a:r>
            <a:r>
              <a:rPr sz="1800" spc="2">
                <a:solidFill>
                  <a:srgbClr val="672E17"/>
                </a:solidFill>
              </a:rPr>
              <a:t>ФОНД:</a:t>
            </a:r>
            <a:endParaRPr sz="1800"/>
          </a:p>
        </p:txBody>
      </p:sp>
      <p:sp>
        <p:nvSpPr>
          <p:cNvPr id="17" name="object 17"/>
          <p:cNvSpPr txBox="1"/>
          <p:nvPr/>
        </p:nvSpPr>
        <p:spPr bwMode="auto">
          <a:xfrm>
            <a:off x="4125446" y="2202113"/>
            <a:ext cx="7893858" cy="159468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spcBef>
                <a:spcPts val="61"/>
              </a:spcBef>
              <a:tabLst>
                <a:tab pos="2858715" algn="l"/>
              </a:tabLst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21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1200" b="1" spc="-21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1200" b="1" spc="-2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30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tabLst>
                <a:tab pos="2858715" algn="l"/>
              </a:tabLst>
              <a:defRPr/>
            </a:pP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I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N</a:t>
            </a:r>
            <a:r>
              <a:rPr sz="1200" b="1" u="sng" spc="2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O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@</a:t>
            </a:r>
            <a:r>
              <a:rPr sz="1200" b="1" u="sng" spc="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1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-5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spc="-124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T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.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1200" b="1" spc="-6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12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b="1" spc="-49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15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defRPr/>
            </a:pP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1200" b="1" spc="3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1200" b="1" spc="3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1200" b="1" spc="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33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1200" b="1" spc="-32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1200" b="1" spc="-52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lang="ru-RU" sz="1200" b="1" spc="9" dirty="0">
              <a:solidFill>
                <a:srgbClr val="672E17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lang="ru-RU" sz="1200" b="1" spc="9" dirty="0">
                <a:solidFill>
                  <a:srgbClr val="672E17"/>
                </a:solidFill>
                <a:latin typeface="Calibri"/>
                <a:cs typeface="Calibri"/>
              </a:rPr>
              <a:t>ГОРЯЧАЯ ЛИНИЯ ГАРАНТИЙНОГО ФОНДА </a:t>
            </a:r>
            <a:r>
              <a:rPr lang="ru-RU" sz="1200" b="1" spc="9" dirty="0">
                <a:solidFill>
                  <a:srgbClr val="54291A"/>
                </a:solidFill>
                <a:latin typeface="Calibri"/>
                <a:cs typeface="Calibri"/>
              </a:rPr>
              <a:t>+7</a:t>
            </a:r>
            <a:r>
              <a:rPr lang="ru-RU" sz="1200" b="1" dirty="0">
                <a:solidFill>
                  <a:srgbClr val="54291A"/>
                </a:solidFill>
                <a:latin typeface="Calibri"/>
              </a:rPr>
              <a:t> (843) 293–16–94</a:t>
            </a:r>
            <a:endParaRPr dirty="0"/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 bwMode="auto">
          <a:xfrm>
            <a:off x="6705946" y="2515592"/>
            <a:ext cx="211786" cy="318063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7"/>
            <a:stretch/>
          </p:blipFill>
          <p:spPr bwMode="auto"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/>
            <a:stretch/>
          </p:blipFill>
          <p:spPr bwMode="auto"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 bwMode="auto"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 extrusionOk="0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 bwMode="auto">
          <a:xfrm>
            <a:off x="3734545" y="2556573"/>
            <a:ext cx="316908" cy="226417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 bwMode="auto">
            <a:xfrm>
              <a:off x="6385559" y="6167342"/>
              <a:ext cx="520064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 extrusionOk="0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9"/>
            <a:stretch/>
          </p:blipFill>
          <p:spPr bwMode="auto"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 extrusionOk="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 extrusionOk="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object 27"/>
          <p:cNvGrpSpPr/>
          <p:nvPr/>
        </p:nvGrpSpPr>
        <p:grpSpPr bwMode="auto">
          <a:xfrm>
            <a:off x="6616637" y="2085441"/>
            <a:ext cx="317678" cy="317293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 bwMode="auto"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 extrusionOk="0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0"/>
            <a:stretch/>
          </p:blipFill>
          <p:spPr bwMode="auto"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 bwMode="auto"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1"/>
            <a:stretch/>
          </p:blipFill>
          <p:spPr bwMode="auto"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/>
            <a:stretch/>
          </p:blipFill>
          <p:spPr bwMode="auto"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 bwMode="auto"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3"/>
            <a:stretch/>
          </p:blipFill>
          <p:spPr bwMode="auto"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 bwMode="auto">
          <a:xfrm>
            <a:off x="3722704" y="2078546"/>
            <a:ext cx="313443" cy="312287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4"/>
            <a:stretch/>
          </p:blipFill>
          <p:spPr bwMode="auto">
            <a:xfrm>
              <a:off x="6656831" y="5054980"/>
              <a:ext cx="254332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 bwMode="auto"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 extrusionOk="0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 extrusionOk="0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object 38"/>
          <p:cNvSpPr/>
          <p:nvPr/>
        </p:nvSpPr>
        <p:spPr bwMode="auto">
          <a:xfrm>
            <a:off x="3708807" y="3015935"/>
            <a:ext cx="372357" cy="318063"/>
          </a:xfrm>
          <a:custGeom>
            <a:avLst/>
            <a:gdLst/>
            <a:ahLst/>
            <a:cxnLst/>
            <a:rect l="l" t="t" r="r" b="b"/>
            <a:pathLst>
              <a:path w="614045" h="524509" extrusionOk="0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 extrusionOk="0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5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6670007" y="4475210"/>
            <a:ext cx="2104807" cy="215724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 bwMode="auto">
          <a:xfrm>
            <a:off x="5974740" y="3742990"/>
            <a:ext cx="291588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Телеграм-канал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Дом предпринимателя РТ</a:t>
            </a:r>
            <a:endParaRPr/>
          </a:p>
        </p:txBody>
      </p:sp>
      <p:sp>
        <p:nvSpPr>
          <p:cNvPr id="46" name="TextBox 45"/>
          <p:cNvSpPr txBox="1"/>
          <p:nvPr/>
        </p:nvSpPr>
        <p:spPr bwMode="auto">
          <a:xfrm>
            <a:off x="9192975" y="3685638"/>
            <a:ext cx="29158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Сообщество ВКонтакте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Фонда поддержки предпринимательства РТ</a:t>
            </a:r>
            <a:endParaRPr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9635717" y="4592138"/>
            <a:ext cx="2222280" cy="222228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3722606" y="4608048"/>
            <a:ext cx="1797120" cy="17971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 bwMode="auto">
          <a:xfrm>
            <a:off x="3058853" y="3761614"/>
            <a:ext cx="291588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Презентация доступна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здесь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5865296" y="148992"/>
            <a:ext cx="6135360" cy="5133259"/>
            <a:chOff x="5865296" y="148992"/>
            <a:chExt cx="6248249" cy="4985325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6808892" y="1497779"/>
              <a:ext cx="530465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0485" marR="43307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spc="-15">
                  <a:solidFill>
                    <a:srgbClr val="C79363"/>
                  </a:solidFill>
                  <a:cs typeface="Calibri"/>
                </a:rPr>
                <a:t>Для</a:t>
              </a:r>
              <a:r>
                <a:rPr lang="ru-RU" b="1" spc="6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всех</a:t>
              </a:r>
              <a:r>
                <a:rPr lang="ru-RU" b="1" spc="5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субъектов</a:t>
              </a:r>
              <a:r>
                <a:rPr lang="ru-RU" b="1" spc="8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МСП</a:t>
              </a:r>
              <a:r>
                <a:rPr lang="ru-RU" b="1" spc="5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Республики</a:t>
              </a:r>
              <a:r>
                <a:rPr lang="ru-RU" b="1" spc="6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Татарстан,</a:t>
              </a:r>
              <a:r>
                <a:rPr lang="ru-RU" b="1" spc="1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соответствующих </a:t>
              </a:r>
              <a:r>
                <a:rPr lang="ru-RU" b="1" spc="-4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EB5C32"/>
                  </a:solidFill>
                  <a:cs typeface="Calibri"/>
                </a:rPr>
                <a:t>209</a:t>
              </a:r>
              <a:r>
                <a:rPr lang="ru-RU" b="1" spc="-75">
                  <a:solidFill>
                    <a:srgbClr val="EB5C32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EB5C32"/>
                  </a:solidFill>
                  <a:cs typeface="Calibri"/>
                </a:rPr>
                <a:t>-ФЗ</a:t>
              </a:r>
              <a:endParaRPr lang="ru-RU" b="1">
                <a:solidFill>
                  <a:srgbClr val="EB5C32"/>
                </a:solidFill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948252" y="508636"/>
              <a:ext cx="5190340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МИКРОФИНАНСОВЫЙ ПРОДУКТ</a:t>
              </a:r>
              <a:endParaRPr/>
            </a:p>
            <a:p>
              <a:pPr algn="ctr">
                <a:defRPr/>
              </a:pPr>
              <a:r>
                <a:rPr lang="ru-RU" sz="2800" b="1">
                  <a:solidFill>
                    <a:srgbClr val="562212"/>
                  </a:solidFill>
                </a:rPr>
                <a:t>«СОДЕЙСТВИЕ 2023»</a:t>
              </a:r>
              <a:endParaRPr/>
            </a:p>
          </p:txBody>
        </p:sp>
        <p:grpSp>
          <p:nvGrpSpPr>
            <p:cNvPr id="21" name="Группа 20"/>
            <p:cNvGrpSpPr/>
            <p:nvPr/>
          </p:nvGrpSpPr>
          <p:grpSpPr bwMode="auto">
            <a:xfrm>
              <a:off x="5865296" y="2633339"/>
              <a:ext cx="5809633" cy="2500978"/>
              <a:chOff x="5948252" y="1540160"/>
              <a:chExt cx="5809633" cy="2500978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7636551" y="1540160"/>
                <a:ext cx="1822742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/>
                  <a:t>от </a:t>
                </a:r>
                <a:r>
                  <a:rPr lang="ru-RU" b="1">
                    <a:solidFill>
                      <a:srgbClr val="C00000"/>
                    </a:solidFill>
                  </a:rPr>
                  <a:t>300 тысяч </a:t>
                </a:r>
                <a:endParaRPr/>
              </a:p>
              <a:p>
                <a:pPr>
                  <a:defRPr/>
                </a:pPr>
                <a:r>
                  <a:rPr lang="ru-RU"/>
                  <a:t>до </a:t>
                </a:r>
                <a:r>
                  <a:rPr lang="ru-RU" b="1">
                    <a:solidFill>
                      <a:srgbClr val="C00000"/>
                    </a:solidFill>
                  </a:rPr>
                  <a:t>5 млн </a:t>
                </a:r>
                <a:r>
                  <a:rPr lang="ru-RU"/>
                  <a:t>рублей</a:t>
                </a:r>
                <a:endParaRPr/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7636551" y="2449149"/>
                <a:ext cx="203171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</a:t>
                </a:r>
                <a:r>
                  <a:rPr lang="ru-RU" b="1" dirty="0"/>
                  <a:t> </a:t>
                </a: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36</a:t>
                </a:r>
                <a:r>
                  <a:rPr lang="ru-RU" dirty="0"/>
                  <a:t> месяцев</a:t>
                </a:r>
                <a:endParaRPr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7636549" y="3144417"/>
                <a:ext cx="4121336" cy="89672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- </a:t>
                </a:r>
                <a:r>
                  <a:rPr lang="ru-RU" b="1" dirty="0">
                    <a:solidFill>
                      <a:srgbClr val="C00000"/>
                    </a:solidFill>
                  </a:rPr>
                  <a:t>5,5 % годовых;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ru-RU" b="1" dirty="0">
                  <a:solidFill>
                    <a:srgbClr val="E04D39"/>
                  </a:solidFill>
                </a:endParaRPr>
              </a:p>
              <a:p>
                <a:pPr>
                  <a:defRPr/>
                </a:pPr>
                <a:endParaRPr dirty="0"/>
              </a:p>
            </p:txBody>
          </p:sp>
          <p:pic>
            <p:nvPicPr>
              <p:cNvPr id="22" name="Picture 6" descr="https://stomatologspb.ru/wp-content/uploads/ruble_PNG26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168332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s://xn----8sbkdgnibjafxdci9g.xn--p1ai/wp-content/uploads/2019/12/srok-obuchenija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245381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s://xn--b1aqpp2b.xn----8sbg5beewf.xn--p1ai/images/9519f396-be5f-62ad-b139-a010fd802c7a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3204250"/>
                <a:ext cx="360000" cy="334286"/>
              </a:xfrm>
              <a:prstGeom prst="rect">
                <a:avLst/>
              </a:prstGeom>
              <a:noFill/>
            </p:spPr>
          </p:pic>
          <p:sp>
            <p:nvSpPr>
              <p:cNvPr id="26" name="Прямоугольник 25"/>
              <p:cNvSpPr/>
              <p:nvPr/>
            </p:nvSpPr>
            <p:spPr bwMode="auto">
              <a:xfrm>
                <a:off x="5948252" y="1694048"/>
                <a:ext cx="97654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СУММА</a:t>
                </a:r>
                <a:endParaRPr/>
              </a:p>
            </p:txBody>
          </p:sp>
          <p:sp>
            <p:nvSpPr>
              <p:cNvPr id="27" name="Прямоугольник 26"/>
              <p:cNvSpPr/>
              <p:nvPr/>
            </p:nvSpPr>
            <p:spPr bwMode="auto">
              <a:xfrm>
                <a:off x="6064469" y="2464538"/>
                <a:ext cx="71526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СРОК</a:t>
                </a:r>
                <a:endParaRPr/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5948576" y="3214973"/>
                <a:ext cx="943272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СТАВКА</a:t>
                </a:r>
                <a:endParaRPr/>
              </a:p>
            </p:txBody>
          </p:sp>
        </p:grpSp>
        <p:grpSp>
          <p:nvGrpSpPr>
            <p:cNvPr id="7" name="Группа 6"/>
            <p:cNvGrpSpPr/>
            <p:nvPr/>
          </p:nvGrpSpPr>
          <p:grpSpPr bwMode="auto">
            <a:xfrm>
              <a:off x="5948252" y="148992"/>
              <a:ext cx="5190340" cy="1113615"/>
              <a:chOff x="5948252" y="148992"/>
              <a:chExt cx="4370827" cy="1113615"/>
            </a:xfrm>
          </p:grpSpPr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5948252" y="426545"/>
                <a:ext cx="4370827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Скругленный прямоугольник 14"/>
              <p:cNvSpPr/>
              <p:nvPr/>
            </p:nvSpPr>
            <p:spPr bwMode="auto">
              <a:xfrm>
                <a:off x="8582902" y="163010"/>
                <a:ext cx="1487112" cy="391370"/>
              </a:xfrm>
              <a:prstGeom prst="flowChartAlternateProcess">
                <a:avLst/>
              </a:prstGeom>
              <a:solidFill>
                <a:srgbClr val="EB5C32"/>
              </a:solidFill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3" name="Прямоугольник 1"/>
              <p:cNvSpPr/>
              <p:nvPr/>
            </p:nvSpPr>
            <p:spPr bwMode="auto">
              <a:xfrm>
                <a:off x="8476936" y="148992"/>
                <a:ext cx="1817571" cy="408623"/>
              </a:xfrm>
              <a:prstGeom prst="flowChartAlternateProcess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МОИ СУБСИДИИ</a:t>
                </a:r>
                <a:endParaRPr/>
              </a:p>
            </p:txBody>
          </p:sp>
        </p:grpSp>
        <p:sp>
          <p:nvSpPr>
            <p:cNvPr id="34" name="Кольцо 33"/>
            <p:cNvSpPr/>
            <p:nvPr/>
          </p:nvSpPr>
          <p:spPr bwMode="auto">
            <a:xfrm>
              <a:off x="6023137" y="1614177"/>
              <a:ext cx="315294" cy="315294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6061441" y="2425904"/>
              <a:ext cx="5108649" cy="0"/>
            </a:xfrm>
            <a:prstGeom prst="line">
              <a:avLst/>
            </a:prstGeom>
            <a:ln w="38100">
              <a:solidFill>
                <a:srgbClr val="C7936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1385" y="966269"/>
            <a:ext cx="4895216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lang="ru-RU" sz="2800" b="1" spc="-10" dirty="0">
                <a:solidFill>
                  <a:srgbClr val="552112"/>
                </a:solidFill>
                <a:latin typeface="Calibri"/>
                <a:cs typeface="Calibri"/>
              </a:rPr>
              <a:t>4,5%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lang="ru-RU" sz="1400" spc="-5" dirty="0">
                <a:solidFill>
                  <a:srgbClr val="2C2A29"/>
                </a:solidFill>
                <a:latin typeface="Calibri"/>
                <a:cs typeface="Calibri"/>
              </a:rPr>
              <a:t>Для субъектов МСП основным видом, которых является деятельность, входящая в раздел С «Обрабатывающие производства» общероссийского классификатора видов экономической деятельности ОК 029-2014 (КДЕС Ред. 2).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9822" y="3797105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513" y="3249167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8417" y="3797105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461" y="4323421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84444" y="323581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584" y="3811525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902" y="4288550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7689" y="2264663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9172" y="926884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2251" y="3033521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1172463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72463" y="381000"/>
                </a:lnTo>
                <a:lnTo>
                  <a:pt x="1197173" y="376007"/>
                </a:lnTo>
                <a:lnTo>
                  <a:pt x="1217358" y="362394"/>
                </a:lnTo>
                <a:lnTo>
                  <a:pt x="1230971" y="342209"/>
                </a:lnTo>
                <a:lnTo>
                  <a:pt x="1235963" y="317500"/>
                </a:lnTo>
                <a:lnTo>
                  <a:pt x="1235963" y="63500"/>
                </a:lnTo>
                <a:lnTo>
                  <a:pt x="1230971" y="38790"/>
                </a:lnTo>
                <a:lnTo>
                  <a:pt x="1217358" y="18605"/>
                </a:lnTo>
                <a:lnTo>
                  <a:pt x="1197173" y="4992"/>
                </a:lnTo>
                <a:lnTo>
                  <a:pt x="1172463" y="0"/>
                </a:lnTo>
                <a:close/>
              </a:path>
            </a:pathLst>
          </a:custGeom>
          <a:solidFill>
            <a:srgbClr val="EB5C31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3" name="object 15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72463" y="0"/>
                </a:lnTo>
                <a:lnTo>
                  <a:pt x="1197173" y="4992"/>
                </a:lnTo>
                <a:lnTo>
                  <a:pt x="1217358" y="18605"/>
                </a:lnTo>
                <a:lnTo>
                  <a:pt x="1230971" y="38790"/>
                </a:lnTo>
                <a:lnTo>
                  <a:pt x="1235963" y="63500"/>
                </a:lnTo>
                <a:lnTo>
                  <a:pt x="1235963" y="317500"/>
                </a:lnTo>
                <a:lnTo>
                  <a:pt x="1230971" y="342209"/>
                </a:lnTo>
                <a:lnTo>
                  <a:pt x="1217358" y="362394"/>
                </a:lnTo>
                <a:lnTo>
                  <a:pt x="1197173" y="376007"/>
                </a:lnTo>
                <a:lnTo>
                  <a:pt x="1172463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4" name="object 16"/>
          <p:cNvSpPr txBox="1">
            <a:spLocks/>
          </p:cNvSpPr>
          <p:nvPr/>
        </p:nvSpPr>
        <p:spPr>
          <a:xfrm>
            <a:off x="9598777" y="913805"/>
            <a:ext cx="14760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400" kern="0" spc="-25"/>
              <a:t>МОИ СУБСИДИИ</a:t>
            </a:r>
            <a:endParaRPr lang="ru-RU" sz="1400" kern="0" spc="-25" dirty="0"/>
          </a:p>
        </p:txBody>
      </p:sp>
      <p:sp>
        <p:nvSpPr>
          <p:cNvPr id="21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EB6547-8BAD-4EDE-9E69-9ABC28F1FCD7}"/>
              </a:ext>
            </a:extLst>
          </p:cNvPr>
          <p:cNvSpPr/>
          <p:nvPr/>
        </p:nvSpPr>
        <p:spPr>
          <a:xfrm>
            <a:off x="7513755" y="4234975"/>
            <a:ext cx="3861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lang="ru-RU" b="1" spc="-10" dirty="0">
                <a:solidFill>
                  <a:srgbClr val="C00000"/>
                </a:solidFill>
                <a:cs typeface="Calibri"/>
              </a:rPr>
              <a:t>4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,5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%</a:t>
            </a:r>
            <a:r>
              <a:rPr lang="ru-RU" b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годовых;</a:t>
            </a:r>
            <a:endParaRPr lang="ru-RU" dirty="0"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4E7A488-7B11-511A-4C70-497B4C8C34CA}"/>
              </a:ext>
            </a:extLst>
          </p:cNvPr>
          <p:cNvSpPr txBox="1"/>
          <p:nvPr/>
        </p:nvSpPr>
        <p:spPr>
          <a:xfrm>
            <a:off x="7624763" y="3099371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04E82-28E7-02B4-40B2-B1DE59B7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767381" y="1348532"/>
            <a:ext cx="43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Для физических лиц, не являющихся ИП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и применяющих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«Налог на профессиональный доход» </a:t>
            </a:r>
            <a:r>
              <a:rPr lang="ru-RU" sz="1400">
                <a:solidFill>
                  <a:srgbClr val="2C2A29"/>
                </a:solidFill>
                <a:latin typeface="Circe"/>
              </a:rPr>
              <a:t>в соответствии с Федеральным законом от 27.11.2018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№422-ФЗ</a:t>
            </a:r>
            <a:endParaRPr lang="ru-RU" sz="1400" b="1">
              <a:solidFill>
                <a:srgbClr val="BE510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24202" y="2724329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50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500 тысяч </a:t>
            </a:r>
            <a:r>
              <a:rPr lang="ru-RU"/>
              <a:t>рублей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624202" y="3633318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24202" y="4328586"/>
            <a:ext cx="3944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- 5,5 % годовых;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2867494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3637984"/>
            <a:ext cx="360000" cy="360000"/>
          </a:xfrm>
          <a:prstGeom prst="rect">
            <a:avLst/>
          </a:prstGeom>
          <a:noFill/>
        </p:spPr>
      </p:pic>
      <p:pic>
        <p:nvPicPr>
          <p:cNvPr id="3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12526" y="4388419"/>
            <a:ext cx="387692" cy="36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5935904" y="287821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052121" y="364870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36228" y="439914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«САМОЗАНЯТЫЕ 2023»</a:t>
            </a:r>
            <a:endParaRPr/>
          </a:p>
        </p:txBody>
      </p:sp>
      <p:grpSp>
        <p:nvGrpSpPr>
          <p:cNvPr id="44" name="Группа 43"/>
          <p:cNvGrpSpPr/>
          <p:nvPr/>
        </p:nvGrpSpPr>
        <p:grpSpPr bwMode="auto">
          <a:xfrm>
            <a:off x="5932719" y="166843"/>
            <a:ext cx="5190340" cy="1099598"/>
            <a:chOff x="5948252" y="163010"/>
            <a:chExt cx="4370827" cy="1099598"/>
          </a:xfrm>
        </p:grpSpPr>
        <p:sp>
          <p:nvSpPr>
            <p:cNvPr id="45" name="Скругленный прямоугольник 44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Скругленный прямоугольник 14"/>
            <p:cNvSpPr/>
            <p:nvPr/>
          </p:nvSpPr>
          <p:spPr bwMode="auto">
            <a:xfrm>
              <a:off x="8751400" y="163010"/>
              <a:ext cx="1318614" cy="345626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48" name="Кольцо 4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6002669" y="2370773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5956283" y="2565145"/>
            <a:ext cx="4604213" cy="1491028"/>
            <a:chOff x="13042594" y="2615015"/>
            <a:chExt cx="5190340" cy="2076019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14730893" y="2615015"/>
              <a:ext cx="2897093" cy="8999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</a:t>
              </a:r>
              <a:r>
                <a:rPr lang="en-US" b="1" dirty="0">
                  <a:solidFill>
                    <a:srgbClr val="C00000"/>
                  </a:solidFill>
                </a:rPr>
                <a:t>2</a:t>
              </a:r>
              <a:r>
                <a:rPr lang="ru-RU" b="1" dirty="0">
                  <a:solidFill>
                    <a:srgbClr val="C00000"/>
                  </a:solidFill>
                </a:rPr>
                <a:t> миллионов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14730893" y="3524004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</a:t>
              </a:r>
              <a:r>
                <a:rPr lang="ru-RU" b="1" dirty="0"/>
                <a:t> </a:t>
              </a: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36</a:t>
              </a:r>
              <a:r>
                <a:rPr lang="ru-RU" dirty="0"/>
                <a:t> месяцев</a:t>
              </a:r>
              <a:endParaRPr dirty="0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4730893" y="4321702"/>
              <a:ext cx="350204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2% годовых</a:t>
              </a:r>
              <a:endParaRPr dirty="0"/>
            </a:p>
          </p:txBody>
        </p:sp>
        <p:pic>
          <p:nvPicPr>
            <p:cNvPr id="52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3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СТАВКА</a:t>
              </a:r>
              <a:endParaRPr/>
            </a:p>
          </p:txBody>
        </p:sp>
      </p:grpSp>
      <p:sp>
        <p:nvSpPr>
          <p:cNvPr id="58" name="Прямоугольник 57"/>
          <p:cNvSpPr/>
          <p:nvPr/>
        </p:nvSpPr>
        <p:spPr bwMode="auto">
          <a:xfrm>
            <a:off x="5927179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«СТАРТАП»</a:t>
            </a:r>
            <a:endParaRPr/>
          </a:p>
        </p:txBody>
      </p:sp>
      <p:grpSp>
        <p:nvGrpSpPr>
          <p:cNvPr id="59" name="Группа 58"/>
          <p:cNvGrpSpPr/>
          <p:nvPr/>
        </p:nvGrpSpPr>
        <p:grpSpPr bwMode="auto">
          <a:xfrm>
            <a:off x="5927179" y="177026"/>
            <a:ext cx="5190340" cy="1099599"/>
            <a:chOff x="5948252" y="163009"/>
            <a:chExt cx="4370827" cy="1099599"/>
          </a:xfrm>
        </p:grpSpPr>
        <p:sp>
          <p:nvSpPr>
            <p:cNvPr id="60" name="Скругленный прямоугольник 59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Скругленный прямоугольник 14"/>
            <p:cNvSpPr/>
            <p:nvPr/>
          </p:nvSpPr>
          <p:spPr bwMode="auto">
            <a:xfrm>
              <a:off x="8657163" y="163009"/>
              <a:ext cx="1412851" cy="4185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63" name="Прямоугольник 62"/>
          <p:cNvSpPr/>
          <p:nvPr/>
        </p:nvSpPr>
        <p:spPr bwMode="auto">
          <a:xfrm>
            <a:off x="6672670" y="1495829"/>
            <a:ext cx="530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C79363"/>
                </a:solidFill>
                <a:cs typeface="Calibri"/>
              </a:rPr>
              <a:t>Для субъектов МСП, зарегистрированных и действующих до даты подачи заявки не более </a:t>
            </a:r>
            <a:endParaRPr lang="en-US" sz="16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spc="-15" dirty="0">
                <a:solidFill>
                  <a:srgbClr val="E04D39"/>
                </a:solidFill>
                <a:cs typeface="Calibri"/>
              </a:rPr>
              <a:t>23</a:t>
            </a:r>
            <a:r>
              <a:rPr lang="ru-RU" sz="1600" b="1" spc="-15" dirty="0">
                <a:solidFill>
                  <a:srgbClr val="E04D39"/>
                </a:solidFill>
                <a:cs typeface="Calibri"/>
              </a:rPr>
              <a:t> месяцев</a:t>
            </a:r>
            <a:endParaRPr dirty="0"/>
          </a:p>
        </p:txBody>
      </p:sp>
      <p:sp>
        <p:nvSpPr>
          <p:cNvPr id="64" name="Кольцо 63"/>
          <p:cNvSpPr/>
          <p:nvPr/>
        </p:nvSpPr>
        <p:spPr bwMode="auto">
          <a:xfrm>
            <a:off x="6073279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5997129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6097041" y="4293096"/>
            <a:ext cx="332786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 bwMode="auto">
          <a:xfrm>
            <a:off x="5956283" y="4293096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atin typeface="Arial Black"/>
              </a:rPr>
              <a:t> </a:t>
            </a:r>
            <a:endParaRPr lang="ru-RU" dirty="0">
              <a:latin typeface="Arial Black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 bwMode="auto">
          <a:xfrm>
            <a:off x="6078818" y="3971212"/>
            <a:ext cx="6209870" cy="1679762"/>
            <a:chOff x="5768606" y="2475323"/>
            <a:chExt cx="5524967" cy="2285276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7456905" y="2475323"/>
              <a:ext cx="1822742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5 млн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7456905" y="3294640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/>
                <a:t>от </a:t>
              </a:r>
              <a:r>
                <a:rPr lang="ru-RU" b="1">
                  <a:solidFill>
                    <a:srgbClr val="C00000"/>
                  </a:solidFill>
                </a:rPr>
                <a:t>3</a:t>
              </a:r>
              <a:r>
                <a:rPr lang="ru-RU" b="1"/>
                <a:t> </a:t>
              </a:r>
              <a:r>
                <a:rPr lang="ru-RU"/>
                <a:t>до </a:t>
              </a:r>
              <a:r>
                <a:rPr lang="ru-RU" b="1">
                  <a:solidFill>
                    <a:srgbClr val="C00000"/>
                  </a:solidFill>
                </a:rPr>
                <a:t>36</a:t>
              </a:r>
              <a:r>
                <a:rPr lang="ru-RU"/>
                <a:t> месяцев</a:t>
              </a:r>
              <a:endParaRPr/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7456905" y="3923154"/>
              <a:ext cx="3836668" cy="83744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- 5 % годовых;</a:t>
              </a:r>
            </a:p>
            <a:p>
              <a:pPr>
                <a:defRPr/>
              </a:pPr>
              <a:endPara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6872920" y="2670792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1028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6872920" y="3368556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15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6859074" y="4066320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 bwMode="auto">
            <a:xfrm>
              <a:off x="5768606" y="2692238"/>
              <a:ext cx="889987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5884823" y="3390002"/>
              <a:ext cx="657552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5783892" y="3923154"/>
              <a:ext cx="860529" cy="46059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rgbClr val="562212"/>
                  </a:solidFill>
                </a:rPr>
                <a:t>СТАВКА</a:t>
              </a:r>
              <a:endParaRPr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1"/>
            <a:ext cx="4751875" cy="677798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6767382" y="1348532"/>
            <a:ext cx="444118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2C2A29"/>
                </a:solidFill>
                <a:latin typeface="Arial"/>
                <a:cs typeface="Arial"/>
              </a:rPr>
              <a:t>СМСП, разместившие информацию на ЭТП «Республиканский маркетинговый центр Татарстана» в разделе </a:t>
            </a:r>
            <a:endParaRPr dirty="0"/>
          </a:p>
          <a:p>
            <a:pPr>
              <a:defRPr/>
            </a:pPr>
            <a:r>
              <a:rPr lang="ru-RU" sz="1400" b="1" dirty="0">
                <a:solidFill>
                  <a:srgbClr val="BE5108"/>
                </a:solidFill>
                <a:latin typeface="Arial"/>
                <a:cs typeface="Arial"/>
              </a:rPr>
              <a:t>«Каталог предложений. </a:t>
            </a:r>
            <a:endParaRPr dirty="0"/>
          </a:p>
          <a:p>
            <a:pPr>
              <a:defRPr/>
            </a:pPr>
            <a:r>
              <a:rPr lang="ru-RU" sz="1400" b="1" dirty="0">
                <a:solidFill>
                  <a:srgbClr val="BE5108"/>
                </a:solidFill>
                <a:latin typeface="Arial"/>
                <a:cs typeface="Arial"/>
              </a:rPr>
              <a:t>Предложения по замещению»</a:t>
            </a:r>
            <a:endParaRPr lang="en-US" sz="1400" b="1" dirty="0">
              <a:solidFill>
                <a:srgbClr val="BE5108"/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1400" b="1" dirty="0">
              <a:solidFill>
                <a:srgbClr val="BE5108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200" i="1" dirty="0">
                <a:solidFill>
                  <a:srgbClr val="2C2A29"/>
                </a:solidFill>
                <a:latin typeface="Circe"/>
              </a:rPr>
              <a:t>Основным видом деятельности СМСП на 24.02.2022 является деятельность, входящая в разделы общероссийского классификатора видов экономической деятельности ОК 029-2014 (КДЕС Ред. 2): </a:t>
            </a:r>
            <a:endParaRPr dirty="0"/>
          </a:p>
          <a:p>
            <a:pPr>
              <a:defRPr/>
            </a:pPr>
            <a:r>
              <a:rPr lang="ru-RU" sz="1200" i="1" dirty="0">
                <a:solidFill>
                  <a:srgbClr val="2C2A29"/>
                </a:solidFill>
                <a:latin typeface="Circe"/>
              </a:rPr>
              <a:t>А «Сельское, лесное хозяйство, охота, рыболовство и рыбоводство», С «Обрабатывающие производства»</a:t>
            </a:r>
            <a:endParaRPr lang="ru-RU" sz="1200" i="1" dirty="0"/>
          </a:p>
          <a:p>
            <a:pPr>
              <a:defRPr/>
            </a:pPr>
            <a:endParaRPr lang="ru-RU" sz="1400" b="1" dirty="0">
              <a:solidFill>
                <a:srgbClr val="BE5108"/>
              </a:solidFill>
              <a:latin typeface="Arial"/>
              <a:cs typeface="Arial"/>
            </a:endParaRPr>
          </a:p>
        </p:txBody>
      </p:sp>
      <p:sp>
        <p:nvSpPr>
          <p:cNvPr id="33" name="Кольцо 32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6002669" y="3901398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«ИМПОРТОЗАМЕЩЕНИЕ»</a:t>
            </a:r>
            <a:endParaRPr/>
          </a:p>
        </p:txBody>
      </p:sp>
      <p:grpSp>
        <p:nvGrpSpPr>
          <p:cNvPr id="38" name="Группа 37"/>
          <p:cNvGrpSpPr/>
          <p:nvPr/>
        </p:nvGrpSpPr>
        <p:grpSpPr bwMode="auto">
          <a:xfrm>
            <a:off x="5932719" y="166843"/>
            <a:ext cx="5190340" cy="1099598"/>
            <a:chOff x="5948252" y="163010"/>
            <a:chExt cx="4370827" cy="1099598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Скругленный прямоугольник 14"/>
            <p:cNvSpPr/>
            <p:nvPr/>
          </p:nvSpPr>
          <p:spPr bwMode="auto">
            <a:xfrm>
              <a:off x="9029081" y="163010"/>
              <a:ext cx="1040933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3" name="Параллелограмм 2"/>
          <p:cNvSpPr/>
          <p:nvPr/>
        </p:nvSpPr>
        <p:spPr bwMode="auto">
          <a:xfrm>
            <a:off x="9279647" y="1838315"/>
            <a:ext cx="1843411" cy="388144"/>
          </a:xfrm>
          <a:prstGeom prst="parallelogram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bg1"/>
                </a:solidFill>
              </a:rPr>
              <a:t>http://rmcrt.ru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5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10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355332" y="3299522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300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 млн </a:t>
            </a:r>
            <a:r>
              <a:rPr lang="ru-RU"/>
              <a:t>рублей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355332" y="4151131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355332" y="4747353"/>
            <a:ext cx="383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- 4,5 % годовых;</a:t>
            </a:r>
          </a:p>
        </p:txBody>
      </p:sp>
      <p:pic>
        <p:nvPicPr>
          <p:cNvPr id="17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3442687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71346" y="4155797"/>
            <a:ext cx="360000" cy="360000"/>
          </a:xfrm>
          <a:prstGeom prst="rect">
            <a:avLst/>
          </a:prstGeom>
          <a:noFill/>
        </p:spPr>
      </p:pic>
      <p:pic>
        <p:nvPicPr>
          <p:cNvPr id="1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757501" y="4890518"/>
            <a:ext cx="387692" cy="360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6667033" y="345341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783250" y="416652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681203" y="4911964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6767380" y="1348532"/>
            <a:ext cx="47540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562212"/>
                </a:solidFill>
                <a:latin typeface="Arial"/>
                <a:cs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МСП, заключивших с </a:t>
            </a:r>
            <a:r>
              <a:rPr lang="ru-RU" sz="1400" b="1">
                <a:solidFill>
                  <a:srgbClr val="E04D39"/>
                </a:solidFill>
                <a:latin typeface="Arial"/>
                <a:cs typeface="Arial"/>
              </a:rPr>
              <a:t>Министерством экономики Республики Татарстан </a:t>
            </a:r>
            <a:r>
              <a:rPr lang="ru-RU" sz="1400">
                <a:solidFill>
                  <a:srgbClr val="562212"/>
                </a:solidFill>
                <a:latin typeface="Arial"/>
                <a:cs typeface="Arial"/>
              </a:rPr>
              <a:t>соглашение  об осуществлении деятельности на территории индустриальных (промышленных) парков</a:t>
            </a:r>
            <a:endParaRPr/>
          </a:p>
        </p:txBody>
      </p:sp>
      <p:sp>
        <p:nvSpPr>
          <p:cNvPr id="28" name="Кольцо 2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 bwMode="auto">
          <a:xfrm>
            <a:off x="6002669" y="3050038"/>
            <a:ext cx="536201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«ПРОМПАРКИ»</a:t>
            </a:r>
            <a:endParaRPr/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5932719" y="152826"/>
            <a:ext cx="5190340" cy="1113615"/>
            <a:chOff x="5948252" y="148992"/>
            <a:chExt cx="4370827" cy="1113615"/>
          </a:xfrm>
        </p:grpSpPr>
        <p:sp>
          <p:nvSpPr>
            <p:cNvPr id="33" name="Скругленный прямоугольник 32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Скругленный прямоугольник 14"/>
            <p:cNvSpPr/>
            <p:nvPr/>
          </p:nvSpPr>
          <p:spPr bwMode="auto">
            <a:xfrm>
              <a:off x="9029081" y="163010"/>
              <a:ext cx="1040933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35" name="Прямоугольник 1"/>
            <p:cNvSpPr/>
            <p:nvPr/>
          </p:nvSpPr>
          <p:spPr bwMode="auto">
            <a:xfrm>
              <a:off x="8809582" y="148992"/>
              <a:ext cx="1484924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spc="5">
                  <a:solidFill>
                    <a:schemeClr val="bg1"/>
                  </a:solidFill>
                  <a:cs typeface="Calibri"/>
                </a:rPr>
                <a:t>ФАСТТРЕК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8120582" y="2829285"/>
            <a:ext cx="18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100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 млн </a:t>
            </a:r>
            <a:r>
              <a:rPr lang="ru-RU"/>
              <a:t>рублей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120582" y="3680894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120582" y="4277116"/>
            <a:ext cx="3836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- 4,5 % годовых;</a:t>
            </a:r>
          </a:p>
          <a:p>
            <a:pPr>
              <a:defRPr/>
            </a:pPr>
            <a:endParaRPr lang="ru-RU" sz="1400" b="1" dirty="0">
              <a:solidFill>
                <a:srgbClr val="E04D39"/>
              </a:solidFill>
            </a:endParaRPr>
          </a:p>
        </p:txBody>
      </p:sp>
      <p:pic>
        <p:nvPicPr>
          <p:cNvPr id="16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6597" y="2972450"/>
            <a:ext cx="360000" cy="360000"/>
          </a:xfrm>
          <a:prstGeom prst="rect">
            <a:avLst/>
          </a:prstGeom>
          <a:noFill/>
        </p:spPr>
      </p:pic>
      <p:pic>
        <p:nvPicPr>
          <p:cNvPr id="17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36597" y="3685560"/>
            <a:ext cx="360000" cy="360000"/>
          </a:xfrm>
          <a:prstGeom prst="rect">
            <a:avLst/>
          </a:prstGeom>
          <a:noFill/>
        </p:spPr>
      </p:pic>
      <p:pic>
        <p:nvPicPr>
          <p:cNvPr id="18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522751" y="4420281"/>
            <a:ext cx="387692" cy="360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 bwMode="auto">
          <a:xfrm>
            <a:off x="6432283" y="2983173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548500" y="3696283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446453" y="4441727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5919496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</a:t>
            </a:r>
            <a:r>
              <a:rPr lang="ru-RU" sz="2000" b="1" dirty="0">
                <a:solidFill>
                  <a:srgbClr val="562212"/>
                </a:solidFill>
              </a:rPr>
              <a:t>СОЦИАЛЬНОЕ ПРЕДПРИНИМАТЕЛЬСТВО</a:t>
            </a:r>
            <a:r>
              <a:rPr lang="ru-RU" sz="2800" b="1" dirty="0">
                <a:solidFill>
                  <a:srgbClr val="562212"/>
                </a:solidFill>
              </a:rPr>
              <a:t>»</a:t>
            </a:r>
            <a:endParaRPr dirty="0"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5919496" y="163010"/>
            <a:ext cx="5190340" cy="1113616"/>
            <a:chOff x="5948252" y="148992"/>
            <a:chExt cx="4370827" cy="1113616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Скругленный прямоугольник 14"/>
            <p:cNvSpPr/>
            <p:nvPr/>
          </p:nvSpPr>
          <p:spPr bwMode="auto">
            <a:xfrm>
              <a:off x="8585090" y="163010"/>
              <a:ext cx="1484924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b="1" dirty="0"/>
                <a:t>Мои субсидии</a:t>
              </a:r>
            </a:p>
          </p:txBody>
        </p:sp>
        <p:sp>
          <p:nvSpPr>
            <p:cNvPr id="28" name="Прямоугольник 1"/>
            <p:cNvSpPr/>
            <p:nvPr/>
          </p:nvSpPr>
          <p:spPr bwMode="auto">
            <a:xfrm>
              <a:off x="8809582" y="148992"/>
              <a:ext cx="1484924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 bwMode="auto">
          <a:xfrm>
            <a:off x="6664987" y="1495829"/>
            <a:ext cx="5304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>
                <a:solidFill>
                  <a:srgbClr val="C79363"/>
                </a:solidFill>
                <a:cs typeface="Calibri"/>
              </a:rPr>
              <a:t>Для социальных предприятий </a:t>
            </a:r>
            <a:endParaRPr/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spc="-15">
                <a:solidFill>
                  <a:srgbClr val="C79363"/>
                </a:solidFill>
                <a:cs typeface="Calibri"/>
              </a:rPr>
              <a:t>Республики Татарстан</a:t>
            </a:r>
            <a:endParaRPr/>
          </a:p>
        </p:txBody>
      </p:sp>
      <p:sp>
        <p:nvSpPr>
          <p:cNvPr id="30" name="Кольцо 29"/>
          <p:cNvSpPr/>
          <p:nvPr/>
        </p:nvSpPr>
        <p:spPr bwMode="auto">
          <a:xfrm>
            <a:off x="6065596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9" name="Прямая соединительная линия 38"/>
          <p:cNvCxnSpPr>
            <a:cxnSpLocks/>
          </p:cNvCxnSpPr>
          <p:nvPr/>
        </p:nvCxnSpPr>
        <p:spPr bwMode="auto">
          <a:xfrm>
            <a:off x="5989446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6767381" y="1348532"/>
            <a:ext cx="3735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79363"/>
                </a:solidFill>
              </a:rPr>
              <a:t>Для экспортёров, у которых в 2022 и 2023 году были заключены экспортные контракты </a:t>
            </a:r>
            <a:endParaRPr dirty="0"/>
          </a:p>
        </p:txBody>
      </p:sp>
      <p:sp>
        <p:nvSpPr>
          <p:cNvPr id="33" name="Кольцо 32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6002669" y="2331012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562212"/>
                </a:solidFill>
              </a:rPr>
              <a:t>МИКРОФИНАНСОВЫЙ ПРОДУКТ</a:t>
            </a:r>
            <a:endParaRPr dirty="0"/>
          </a:p>
          <a:p>
            <a:pPr algn="ctr">
              <a:defRPr/>
            </a:pPr>
            <a:r>
              <a:rPr lang="ru-RU" sz="2800" b="1" dirty="0">
                <a:solidFill>
                  <a:srgbClr val="562212"/>
                </a:solidFill>
              </a:rPr>
              <a:t>«РАЗВИТИЕ ЭКСПОРТА 2023»</a:t>
            </a:r>
            <a:endParaRPr dirty="0"/>
          </a:p>
        </p:txBody>
      </p:sp>
      <p:grpSp>
        <p:nvGrpSpPr>
          <p:cNvPr id="38" name="Группа 37"/>
          <p:cNvGrpSpPr/>
          <p:nvPr/>
        </p:nvGrpSpPr>
        <p:grpSpPr bwMode="auto">
          <a:xfrm>
            <a:off x="5932719" y="152826"/>
            <a:ext cx="5190340" cy="1113615"/>
            <a:chOff x="5948252" y="148992"/>
            <a:chExt cx="4370827" cy="1113615"/>
          </a:xfrm>
        </p:grpSpPr>
        <p:sp>
          <p:nvSpPr>
            <p:cNvPr id="39" name="Скругленный прямоугольник 3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Скругленный прямоугольник 14"/>
            <p:cNvSpPr/>
            <p:nvPr/>
          </p:nvSpPr>
          <p:spPr bwMode="auto">
            <a:xfrm>
              <a:off x="9029081" y="163010"/>
              <a:ext cx="1040933" cy="380588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  <p:sp>
          <p:nvSpPr>
            <p:cNvPr id="41" name="Прямоугольник 1"/>
            <p:cNvSpPr/>
            <p:nvPr/>
          </p:nvSpPr>
          <p:spPr bwMode="auto">
            <a:xfrm>
              <a:off x="8809582" y="148992"/>
              <a:ext cx="1484924" cy="408623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spc="5">
                  <a:solidFill>
                    <a:schemeClr val="bg1"/>
                  </a:solidFill>
                  <a:cs typeface="Calibri"/>
                </a:rPr>
                <a:t>ФАСТТРЕК</a:t>
              </a:r>
              <a:endParaRPr lang="ru-RU" b="1">
                <a:solidFill>
                  <a:schemeClr val="bg1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 bwMode="auto">
          <a:xfrm>
            <a:off x="6324604" y="2322962"/>
            <a:ext cx="1878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300 тысяч </a:t>
            </a:r>
            <a:endParaRPr sz="1400" dirty="0"/>
          </a:p>
          <a:p>
            <a:pPr>
              <a:defRPr/>
            </a:pP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5 млн </a:t>
            </a:r>
            <a:r>
              <a:rPr lang="ru-RU" sz="1400" dirty="0"/>
              <a:t>рублей</a:t>
            </a:r>
            <a:endParaRPr sz="14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301645" y="2922907"/>
            <a:ext cx="1624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3</a:t>
            </a:r>
            <a:r>
              <a:rPr lang="ru-RU" sz="1400" b="1" dirty="0"/>
              <a:t> </a:t>
            </a:r>
            <a:r>
              <a:rPr lang="ru-RU" sz="1400" dirty="0"/>
              <a:t>до </a:t>
            </a:r>
            <a:r>
              <a:rPr lang="ru-RU" sz="1400" b="1" dirty="0">
                <a:solidFill>
                  <a:srgbClr val="C00000"/>
                </a:solidFill>
              </a:rPr>
              <a:t>36</a:t>
            </a:r>
            <a:r>
              <a:rPr lang="ru-RU" sz="1400" dirty="0"/>
              <a:t> месяцев</a:t>
            </a:r>
            <a:endParaRPr sz="1400" dirty="0"/>
          </a:p>
        </p:txBody>
      </p:sp>
      <p:pic>
        <p:nvPicPr>
          <p:cNvPr id="25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377079"/>
            <a:ext cx="360000" cy="360000"/>
          </a:xfrm>
          <a:prstGeom prst="rect">
            <a:avLst/>
          </a:prstGeom>
          <a:noFill/>
        </p:spPr>
      </p:pic>
      <p:pic>
        <p:nvPicPr>
          <p:cNvPr id="26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22669" y="2838281"/>
            <a:ext cx="360000" cy="360000"/>
          </a:xfrm>
          <a:prstGeom prst="rect">
            <a:avLst/>
          </a:prstGeom>
          <a:noFill/>
        </p:spPr>
      </p:pic>
      <p:pic>
        <p:nvPicPr>
          <p:cNvPr id="27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5848774" y="3333380"/>
            <a:ext cx="387692" cy="360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 bwMode="auto">
          <a:xfrm>
            <a:off x="4998403" y="2376081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СУММА</a:t>
            </a:r>
            <a:endParaRPr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026642" y="2853794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СРОК</a:t>
            </a:r>
            <a:endParaRPr dirty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006137" y="3331507"/>
            <a:ext cx="8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562212"/>
                </a:solidFill>
              </a:rPr>
              <a:t>СТАВКА</a:t>
            </a:r>
            <a:endParaRPr dirty="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310722" y="3164310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/>
              <a:t>при сумме контрактов: </a:t>
            </a:r>
            <a:endParaRPr sz="1400" dirty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294211" y="3398130"/>
            <a:ext cx="2345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1 млн </a:t>
            </a:r>
            <a:r>
              <a:rPr lang="ru-RU" sz="1400" dirty="0"/>
              <a:t>долларов США </a:t>
            </a:r>
            <a:endParaRPr sz="1400" dirty="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289500" y="36570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500 000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999 000 долларов США </a:t>
            </a:r>
            <a:endParaRPr sz="1400" dirty="0"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282537" y="417217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от </a:t>
            </a:r>
            <a:r>
              <a:rPr lang="ru-RU" sz="1400" b="1" dirty="0">
                <a:solidFill>
                  <a:srgbClr val="C00000"/>
                </a:solidFill>
              </a:rPr>
              <a:t>100 000 </a:t>
            </a:r>
            <a:r>
              <a:rPr lang="ru-RU" sz="1400" dirty="0"/>
              <a:t>долларов США </a:t>
            </a:r>
            <a:endParaRPr sz="1400" dirty="0"/>
          </a:p>
          <a:p>
            <a:pPr>
              <a:defRPr/>
            </a:pPr>
            <a:r>
              <a:rPr lang="ru-RU" sz="1400" dirty="0"/>
              <a:t>до 499 000 долларов США </a:t>
            </a:r>
            <a:endParaRPr sz="1400" dirty="0"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9031106" y="3793672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1% годовых</a:t>
            </a:r>
            <a:endParaRPr sz="1400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9014652" y="4245091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3% годовых</a:t>
            </a:r>
            <a:endParaRPr sz="1400" dirty="0"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9014652" y="4638122"/>
            <a:ext cx="2954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5,5% годовых,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9056269" y="3373681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– 0,1% годовых</a:t>
            </a:r>
            <a:endParaRPr sz="1400" dirty="0"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МОИ СУБСИДИИ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17677</TotalTime>
  <Words>584</Words>
  <Application>Microsoft Office PowerPoint</Application>
  <DocSecurity>0</DocSecurity>
  <PresentationFormat>Широкоэкранный</PresentationFormat>
  <Paragraphs>130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Circe</vt:lpstr>
      <vt:lpstr>Times New Roman</vt:lpstr>
      <vt:lpstr>Тема Office</vt:lpstr>
      <vt:lpstr>Office Theme</vt:lpstr>
      <vt:lpstr>ФОНД ПОДДЕРЖКИ  ПРЕДПРИНИМАТЕЛЬСТВА  РЕСПУБЛИКИ ТАТАРСТАН Финансовые меры поддержки предпринимателей  в 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cp:keywords/>
  <dc:description/>
  <cp:lastModifiedBy>Шакирзянов Рустем Наилевич</cp:lastModifiedBy>
  <cp:revision>240</cp:revision>
  <dcterms:created xsi:type="dcterms:W3CDTF">2022-12-12T14:36:21Z</dcterms:created>
  <dcterms:modified xsi:type="dcterms:W3CDTF">2023-10-16T12:43:56Z</dcterms:modified>
  <cp:category/>
  <dc:identifier/>
  <cp:contentStatus/>
  <dc:language/>
  <cp:version/>
</cp:coreProperties>
</file>